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Petrona"/>
      <p:regular r:id="rId27"/>
    </p:embeddedFont>
    <p:embeddedFont>
      <p:font typeface="Petrona"/>
      <p:regular r:id="rId28"/>
    </p:embeddedFont>
    <p:embeddedFont>
      <p:font typeface="Petrona"/>
      <p:regular r:id="rId29"/>
    </p:embeddedFont>
    <p:embeddedFont>
      <p:font typeface="Petrona"/>
      <p:regular r:id="rId30"/>
    </p:embeddedFont>
    <p:embeddedFont>
      <p:font typeface="Inter"/>
      <p:regular r:id="rId31"/>
    </p:embeddedFont>
    <p:embeddedFont>
      <p:font typeface="Inter"/>
      <p:regular r:id="rId32"/>
    </p:embeddedFont>
    <p:embeddedFont>
      <p:font typeface="Inter"/>
      <p:regular r:id="rId33"/>
    </p:embeddedFont>
    <p:embeddedFont>
      <p:font typeface="Inter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svg"/><Relationship Id="rId3" Type="http://schemas.openxmlformats.org/officeDocument/2006/relationships/image" Target="../media/image-20-3.png"/><Relationship Id="rId4" Type="http://schemas.openxmlformats.org/officeDocument/2006/relationships/image" Target="../media/image-20-4.svg"/><Relationship Id="rId5" Type="http://schemas.openxmlformats.org/officeDocument/2006/relationships/image" Target="../media/image-20-5.png"/><Relationship Id="rId6" Type="http://schemas.openxmlformats.org/officeDocument/2006/relationships/image" Target="../media/image-20-6.svg"/><Relationship Id="rId7" Type="http://schemas.openxmlformats.org/officeDocument/2006/relationships/slideLayout" Target="../slideLayouts/slideLayout21.xml"/><Relationship Id="rId8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22796"/>
            <a:ext cx="686181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Sistema de Biblioteca Digital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427172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 plataforma completa para gestão e acesso a acervos literários digitais, desenvolvida em Java com interface gráfica intuitiva e arquitetura robusta.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755" y="673775"/>
            <a:ext cx="314182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 de Login do Usuário</a:t>
            </a:r>
            <a:endParaRPr lang="en-US" sz="2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55" y="1198602"/>
            <a:ext cx="5587365" cy="63374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8323" y="673775"/>
            <a:ext cx="4033242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 de Login do Administrador</a:t>
            </a:r>
            <a:endParaRPr lang="en-US" sz="2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323" y="1198602"/>
            <a:ext cx="5599390" cy="63218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45181"/>
            <a:ext cx="1208008" cy="373142"/>
          </a:xfrm>
          <a:prstGeom prst="roundRect">
            <a:avLst>
              <a:gd name="adj" fmla="val 17872"/>
            </a:avLst>
          </a:prstGeom>
          <a:solidFill>
            <a:srgbClr val="CCEE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504712"/>
            <a:ext cx="96988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CADASTROS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897618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Sistema de Cadastros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793790" y="284654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sistema oferece formulários completos para registro de novos usuários, administradores, cada um com validações específicas para garantir integridade dos dados.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704868"/>
            <a:ext cx="6422231" cy="3079433"/>
          </a:xfrm>
          <a:prstGeom prst="roundRect">
            <a:avLst>
              <a:gd name="adj" fmla="val 27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99768" y="3910846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Cadastro de Usuário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99768" y="4355544"/>
            <a:ext cx="6010275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Formulário para criação de novas contas solicitando nome completo, email e senha com confirmação. O sistema valida o formato do email usando expressões regulares e verifica tamanho mínimo da senha. Antes de salvar, confirma que o email não está duplicado no banco de dados. Após validação bem-sucedida, o novo usuário recebe um ID único e pode fazer login imediatamente.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3704868"/>
            <a:ext cx="6422231" cy="3079433"/>
          </a:xfrm>
          <a:prstGeom prst="roundRect">
            <a:avLst>
              <a:gd name="adj" fmla="val 27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20357" y="3910846"/>
            <a:ext cx="325516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Cadastro de Administrador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620357" y="4355544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registrar novos administradores seguindo o mesmo padrão de validação dos usuários. Coleta nome completo, email e senha, verificando unicidade do email e aplicando regras de segurança para a senha. 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075" y="768668"/>
            <a:ext cx="5961102" cy="669226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146" y="768668"/>
            <a:ext cx="6009680" cy="66786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84302"/>
            <a:ext cx="2130743" cy="373142"/>
          </a:xfrm>
          <a:prstGeom prst="roundRect">
            <a:avLst>
              <a:gd name="adj" fmla="val 17872"/>
            </a:avLst>
          </a:prstGeom>
          <a:solidFill>
            <a:srgbClr val="CCEE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143833"/>
            <a:ext cx="189261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DO USUÁRIO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536740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Telas do Usuário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793790" y="248566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2799993"/>
            <a:ext cx="6422231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2944892"/>
            <a:ext cx="302942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 Principal do Usuário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93790" y="3389590"/>
            <a:ext cx="6422231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Hub central de exploração do acervo exibindo livros em layout de grade com cards visuais. Cada card mostra capa, título e autor do livro. Implementa busca em tempo real que filtra automaticamente conforme o usuário digita, buscando em título, autor e gênero. A interface atualiza dinamicamente sem necessidade de recarregar a página. Ao clicar em um livro, abre os detalhes completos da obra.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414379" y="248566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2799993"/>
            <a:ext cx="6422231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1" name="Text 9"/>
          <p:cNvSpPr/>
          <p:nvPr/>
        </p:nvSpPr>
        <p:spPr>
          <a:xfrm>
            <a:off x="7414379" y="2944892"/>
            <a:ext cx="2981801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 de Detalhes do Livro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414379" y="3389590"/>
            <a:ext cx="6422231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Exibe informações completas da obra selecionada incluindo capa em tamanho maior, título, autor, ano de publicação, gênero e sinopse detalhada. O usuário pode visualizar e alterar seu status de leitura (lendo, lido, quero ler) e atribuir uma avaliação pessoal. Possui botão de favoritar que permite marcar livros de interesse, incrementando o contador de favoritos da obra. As preferências são salvas no perfil do usuário.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5984438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B3E5FF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6287333"/>
            <a:ext cx="248007" cy="198358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438513" y="6232327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Experiência Personalizada: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sistema mantém histórico individual de cada usuário, incluindo avaliações, status de leitura e lista de favoritos, proporcionando uma experiência personalizada de biblioteca digital.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45243"/>
            <a:ext cx="6820376" cy="433899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894" y="1945243"/>
            <a:ext cx="5738217" cy="41601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17408" y="934403"/>
            <a:ext cx="1637705" cy="219432"/>
          </a:xfrm>
          <a:prstGeom prst="roundRect">
            <a:avLst>
              <a:gd name="adj" fmla="val 20186"/>
            </a:avLst>
          </a:prstGeom>
          <a:solidFill>
            <a:srgbClr val="CCEEFF"/>
          </a:solidFill>
          <a:ln/>
        </p:spPr>
      </p:sp>
      <p:sp>
        <p:nvSpPr>
          <p:cNvPr id="3" name="Text 1"/>
          <p:cNvSpPr/>
          <p:nvPr/>
        </p:nvSpPr>
        <p:spPr>
          <a:xfrm>
            <a:off x="2196465" y="973931"/>
            <a:ext cx="1479590" cy="140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ADMINISTRATIVA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2117408" y="1188839"/>
            <a:ext cx="3736419" cy="432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Telas do Administrador</a:t>
            </a:r>
            <a:endParaRPr lang="en-US" sz="2700" dirty="0"/>
          </a:p>
        </p:txBody>
      </p:sp>
      <p:sp>
        <p:nvSpPr>
          <p:cNvPr id="5" name="Shape 3"/>
          <p:cNvSpPr/>
          <p:nvPr/>
        </p:nvSpPr>
        <p:spPr>
          <a:xfrm>
            <a:off x="2117408" y="1752600"/>
            <a:ext cx="10395466" cy="913567"/>
          </a:xfrm>
          <a:prstGeom prst="roundRect">
            <a:avLst>
              <a:gd name="adj" fmla="val 606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132648" y="1767840"/>
            <a:ext cx="527209" cy="883087"/>
          </a:xfrm>
          <a:prstGeom prst="roundRect">
            <a:avLst>
              <a:gd name="adj" fmla="val 7033"/>
            </a:avLst>
          </a:prstGeom>
          <a:solidFill>
            <a:srgbClr val="CCEEFF"/>
          </a:solidFill>
          <a:ln/>
        </p:spPr>
      </p:sp>
      <p:sp>
        <p:nvSpPr>
          <p:cNvPr id="7" name="Text 5"/>
          <p:cNvSpPr/>
          <p:nvPr/>
        </p:nvSpPr>
        <p:spPr>
          <a:xfrm>
            <a:off x="2293620" y="2085737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2747367" y="1899642"/>
            <a:ext cx="2565202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 Principal do Administrador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2747367" y="2168366"/>
            <a:ext cx="9618464" cy="350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centralizando acesso aos módulos de gerenciamento. Apresenta botões para gerenciar livros, usuários e administradores. Interface onde o administrador exerce privilégios de controle sobre o sistema.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2117408" y="2753678"/>
            <a:ext cx="10395466" cy="913567"/>
          </a:xfrm>
          <a:prstGeom prst="roundRect">
            <a:avLst>
              <a:gd name="adj" fmla="val 606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2132648" y="2768918"/>
            <a:ext cx="527209" cy="883087"/>
          </a:xfrm>
          <a:prstGeom prst="roundRect">
            <a:avLst>
              <a:gd name="adj" fmla="val 7033"/>
            </a:avLst>
          </a:prstGeom>
          <a:solidFill>
            <a:srgbClr val="CCEEFF"/>
          </a:solidFill>
          <a:ln/>
        </p:spPr>
      </p:sp>
      <p:sp>
        <p:nvSpPr>
          <p:cNvPr id="12" name="Text 10"/>
          <p:cNvSpPr/>
          <p:nvPr/>
        </p:nvSpPr>
        <p:spPr>
          <a:xfrm>
            <a:off x="2293620" y="3086814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2747367" y="2900720"/>
            <a:ext cx="1982986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Gerenciamento de Livros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2747367" y="3169444"/>
            <a:ext cx="9618464" cy="350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Tabela exibindo todo o acervo com colunas para ID, Título, Autor, Gênero e Ano. Permite editar ou excluir livros selecionados. Antes de excluir, exibe confirmação. Após operações, atualiza automaticamente.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2117408" y="3754755"/>
            <a:ext cx="10395466" cy="1088946"/>
          </a:xfrm>
          <a:prstGeom prst="roundRect">
            <a:avLst>
              <a:gd name="adj" fmla="val 508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2132648" y="3769995"/>
            <a:ext cx="527209" cy="1058466"/>
          </a:xfrm>
          <a:prstGeom prst="roundRect">
            <a:avLst>
              <a:gd name="adj" fmla="val 7033"/>
            </a:avLst>
          </a:prstGeom>
          <a:solidFill>
            <a:srgbClr val="CCEEFF"/>
          </a:solidFill>
          <a:ln/>
        </p:spPr>
      </p:sp>
      <p:sp>
        <p:nvSpPr>
          <p:cNvPr id="17" name="Text 15"/>
          <p:cNvSpPr/>
          <p:nvPr/>
        </p:nvSpPr>
        <p:spPr>
          <a:xfrm>
            <a:off x="2293620" y="4175641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2747367" y="3901797"/>
            <a:ext cx="1730216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Cadastro de Livro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2747367" y="4170521"/>
            <a:ext cx="9618464" cy="526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para adicionar obras ao acervo digital. Coleta título, autor, gênero, ano de publicação, sinopse e imagem de capa. Os campos título, autor e gênero são obrigatórios. Utiliza seletor de arquivos para upload da capa, aceitando apenas formatos de imagem. O ano é validado para estar entre 1000 e o ano atual. A mesma tela serve para cadastro e edição de livros.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2117408" y="4931212"/>
            <a:ext cx="10395466" cy="913567"/>
          </a:xfrm>
          <a:prstGeom prst="roundRect">
            <a:avLst>
              <a:gd name="adj" fmla="val 606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2132648" y="4946452"/>
            <a:ext cx="527209" cy="883087"/>
          </a:xfrm>
          <a:prstGeom prst="roundRect">
            <a:avLst>
              <a:gd name="adj" fmla="val 7033"/>
            </a:avLst>
          </a:prstGeom>
          <a:solidFill>
            <a:srgbClr val="CCEEFF"/>
          </a:solidFill>
          <a:ln/>
        </p:spPr>
      </p:sp>
      <p:sp>
        <p:nvSpPr>
          <p:cNvPr id="22" name="Text 20"/>
          <p:cNvSpPr/>
          <p:nvPr/>
        </p:nvSpPr>
        <p:spPr>
          <a:xfrm>
            <a:off x="2293620" y="5264348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2747367" y="5078254"/>
            <a:ext cx="1730216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Edição de Livro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2747367" y="5346978"/>
            <a:ext cx="9618464" cy="350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Mesma tela de cadastro com campos pré-preenchidos. Permite modificar todos os dados incluindo capa. Botões para Cancelar, Remover ou Salvar Alterações. Preserva histórico de avaliações.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2117408" y="5932289"/>
            <a:ext cx="10395466" cy="913567"/>
          </a:xfrm>
          <a:prstGeom prst="roundRect">
            <a:avLst>
              <a:gd name="adj" fmla="val 606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2132648" y="5947529"/>
            <a:ext cx="527209" cy="883087"/>
          </a:xfrm>
          <a:prstGeom prst="roundRect">
            <a:avLst>
              <a:gd name="adj" fmla="val 7033"/>
            </a:avLst>
          </a:prstGeom>
          <a:solidFill>
            <a:srgbClr val="CCEEFF"/>
          </a:solidFill>
          <a:ln/>
        </p:spPr>
      </p:sp>
      <p:sp>
        <p:nvSpPr>
          <p:cNvPr id="27" name="Text 25"/>
          <p:cNvSpPr/>
          <p:nvPr/>
        </p:nvSpPr>
        <p:spPr>
          <a:xfrm>
            <a:off x="2293620" y="6265426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2747367" y="6079331"/>
            <a:ext cx="219598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Gerenciamento de Usuários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2747367" y="6348055"/>
            <a:ext cx="9618464" cy="350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Tabela listando todos os usuários com ID, Nome e Email. Permite editar dados do usuário ou remover contas. Verifica unicidade de email ao editar. Confirmação antes de exclusões.</a:t>
            </a:r>
            <a:endParaRPr lang="en-US" sz="1000" dirty="0"/>
          </a:p>
        </p:txBody>
      </p:sp>
      <p:sp>
        <p:nvSpPr>
          <p:cNvPr id="30" name="Text 28"/>
          <p:cNvSpPr/>
          <p:nvPr/>
        </p:nvSpPr>
        <p:spPr>
          <a:xfrm>
            <a:off x="2117408" y="6944320"/>
            <a:ext cx="10395466" cy="350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ferramentas administrativas garantem controle completo sobre o acervo e usuários, mantendo a integridade e organização do sistema através de validações e confirmações em operações críticas.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414" y="425291"/>
            <a:ext cx="10163056" cy="73808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19168"/>
            <a:ext cx="6549866" cy="439126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384" y="1919168"/>
            <a:ext cx="6008727" cy="41907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57970"/>
            <a:ext cx="7090886" cy="45135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404" y="1857970"/>
            <a:ext cx="5467707" cy="38529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8009" y="402788"/>
            <a:ext cx="3593902" cy="42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Fluxo Geral do Sistema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009" y="1002744"/>
            <a:ext cx="8578453" cy="6823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77816"/>
            <a:ext cx="1113949" cy="373142"/>
          </a:xfrm>
          <a:prstGeom prst="roundRect">
            <a:avLst>
              <a:gd name="adj" fmla="val 17872"/>
            </a:avLst>
          </a:prstGeom>
          <a:solidFill>
            <a:srgbClr val="CCEE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637348"/>
            <a:ext cx="87582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030254"/>
            <a:ext cx="598574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Problema a ser Resolvido</a:t>
            </a:r>
            <a:endParaRPr lang="en-US" sz="4100" dirty="0"/>
          </a:p>
        </p:txBody>
      </p:sp>
      <p:sp>
        <p:nvSpPr>
          <p:cNvPr id="5" name="Shape 3"/>
          <p:cNvSpPr/>
          <p:nvPr/>
        </p:nvSpPr>
        <p:spPr>
          <a:xfrm>
            <a:off x="650915" y="2979182"/>
            <a:ext cx="3318629" cy="2814280"/>
          </a:xfrm>
          <a:prstGeom prst="roundRect">
            <a:avLst>
              <a:gd name="adj" fmla="val 5078"/>
            </a:avLst>
          </a:prstGeom>
          <a:solidFill>
            <a:srgbClr val="007EBD">
              <a:alpha val="95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49273" y="3177540"/>
            <a:ext cx="2921913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Problemas Identificados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849273" y="4027170"/>
            <a:ext cx="292191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Muitas bibliotecas e acervos pessoais de livros digitais enfrentam desafios significativos na organização e gestão do conteúdo.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4318397" y="3202424"/>
            <a:ext cx="4663678" cy="1888569"/>
          </a:xfrm>
          <a:prstGeom prst="roundRect">
            <a:avLst>
              <a:gd name="adj" fmla="val 44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524375" y="340840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Falta de Organização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4524375" y="3932396"/>
            <a:ext cx="425172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Ausência de um sistema centralizado para catalogar e gerenciar o acervo digital de forma estruturada.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180433" y="3202424"/>
            <a:ext cx="4663678" cy="1888569"/>
          </a:xfrm>
          <a:prstGeom prst="roundRect">
            <a:avLst>
              <a:gd name="adj" fmla="val 44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386411" y="3408402"/>
            <a:ext cx="3199447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Dificuldade de Localização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9386411" y="3932396"/>
            <a:ext cx="425172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Problemas para encontrar obras específicas sem ferramentas adequadas de busca e filtros.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01670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sistema proposto resolve esses problemas criando um ambiente digital organizado, seguro e intuitivo para gestão completa do acervo literário.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36784"/>
            <a:ext cx="2144673" cy="373142"/>
          </a:xfrm>
          <a:prstGeom prst="roundRect">
            <a:avLst>
              <a:gd name="adj" fmla="val 17872"/>
            </a:avLst>
          </a:prstGeom>
          <a:solidFill>
            <a:srgbClr val="CCEE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996315"/>
            <a:ext cx="190654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CONSIDERAÇÕES FINAIS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389221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Conclusão do Projeto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793790" y="233814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sistema de biblioteca digital desenvolvido representa uma solução completa e funcional para gestão de acervos literários digitais, combinando interface intuitiva com arquitetura estruturada.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196471"/>
            <a:ext cx="4215289" cy="3238024"/>
          </a:xfrm>
          <a:prstGeom prst="roundRect">
            <a:avLst>
              <a:gd name="adj" fmla="val 257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999768" y="340244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7EBD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3479" y="3566041"/>
            <a:ext cx="267891" cy="26789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99768" y="419612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Organização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999768" y="4640818"/>
            <a:ext cx="380333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separação entre usuários e administradores garante controle de acesso adequado, com cada perfil tendo permissões específicas para suas necessidades.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5207437" y="3196471"/>
            <a:ext cx="4215408" cy="3238024"/>
          </a:xfrm>
          <a:prstGeom prst="roundRect">
            <a:avLst>
              <a:gd name="adj" fmla="val 257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413415" y="340244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7EBD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126" y="3566041"/>
            <a:ext cx="267891" cy="26789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13415" y="419612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Arquitetura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5413415" y="4640818"/>
            <a:ext cx="380345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implementação do padrão MVC assegura separação clara de responsabilidades, facilitando manutenção e futuras expansões do sistema.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21203" y="3196471"/>
            <a:ext cx="4215289" cy="3238024"/>
          </a:xfrm>
          <a:prstGeom prst="roundRect">
            <a:avLst>
              <a:gd name="adj" fmla="val 257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827181" y="340244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7EBD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892" y="3566041"/>
            <a:ext cx="267891" cy="26789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27181" y="419612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Experiência</a:t>
            </a:r>
            <a:endParaRPr lang="en-US" sz="2050" dirty="0"/>
          </a:p>
        </p:txBody>
      </p:sp>
      <p:sp>
        <p:nvSpPr>
          <p:cNvPr id="20" name="Text 15"/>
          <p:cNvSpPr/>
          <p:nvPr/>
        </p:nvSpPr>
        <p:spPr>
          <a:xfrm>
            <a:off x="9827181" y="4640818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telas seguem padrão visual consistente, proporcionando fluxo lógico e interface amigável que facilita a adoção do sistema.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793790" y="665773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projeto não apenas cumpre seu objetivo funcional, mas também constitui um portfólio técnico valioso, demonstrando capacidade de implementar sistemas.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1260991" y="976908"/>
            <a:ext cx="1053346" cy="266224"/>
          </a:xfrm>
          <a:prstGeom prst="roundRect">
            <a:avLst>
              <a:gd name="adj" fmla="val 19379"/>
            </a:avLst>
          </a:prstGeom>
          <a:solidFill>
            <a:srgbClr val="CCEEFF"/>
          </a:solidFill>
          <a:ln/>
        </p:spPr>
      </p:sp>
      <p:sp>
        <p:nvSpPr>
          <p:cNvPr id="5" name="Text 2"/>
          <p:cNvSpPr/>
          <p:nvPr/>
        </p:nvSpPr>
        <p:spPr>
          <a:xfrm>
            <a:off x="1353026" y="1022866"/>
            <a:ext cx="869275" cy="174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1260991" y="1290638"/>
            <a:ext cx="5394960" cy="50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Estrutura Técnica do Sistema</a:t>
            </a:r>
            <a:endParaRPr lang="en-US" sz="3150" dirty="0"/>
          </a:p>
        </p:txBody>
      </p:sp>
      <p:sp>
        <p:nvSpPr>
          <p:cNvPr id="7" name="Text 4"/>
          <p:cNvSpPr/>
          <p:nvPr/>
        </p:nvSpPr>
        <p:spPr>
          <a:xfrm>
            <a:off x="1260991" y="1972508"/>
            <a:ext cx="1210829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projeto foi desenvolvido seguindo o padrão arquitetural MVC (Model-View-Controller), garantindo separação clara de responsabilidades e organização do código.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260991" y="2554248"/>
            <a:ext cx="5994797" cy="1536978"/>
          </a:xfrm>
          <a:prstGeom prst="roundRect">
            <a:avLst>
              <a:gd name="adj" fmla="val 713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1260991" y="2531388"/>
            <a:ext cx="5994797" cy="91440"/>
          </a:xfrm>
          <a:prstGeom prst="roundRect">
            <a:avLst>
              <a:gd name="adj" fmla="val 70527"/>
            </a:avLst>
          </a:prstGeom>
          <a:solidFill>
            <a:srgbClr val="007EBD"/>
          </a:solidFill>
          <a:ln/>
        </p:spPr>
      </p:sp>
      <p:sp>
        <p:nvSpPr>
          <p:cNvPr id="10" name="Shape 7"/>
          <p:cNvSpPr/>
          <p:nvPr/>
        </p:nvSpPr>
        <p:spPr>
          <a:xfrm>
            <a:off x="4028123" y="2323981"/>
            <a:ext cx="460534" cy="460534"/>
          </a:xfrm>
          <a:prstGeom prst="roundRect">
            <a:avLst>
              <a:gd name="adj" fmla="val 198552"/>
            </a:avLst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4166235" y="2439114"/>
            <a:ext cx="18419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437323" y="2938105"/>
            <a:ext cx="20152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437323" y="3261241"/>
            <a:ext cx="564213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 as entidades do sistema (Livro, Usuário, Administrador) e encapsula as regras de negócio. Define a estrutura dos dados e comportamentos fundamentais.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7374493" y="2554248"/>
            <a:ext cx="5994797" cy="1536978"/>
          </a:xfrm>
          <a:prstGeom prst="roundRect">
            <a:avLst>
              <a:gd name="adj" fmla="val 713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7374493" y="2531388"/>
            <a:ext cx="5994797" cy="91440"/>
          </a:xfrm>
          <a:prstGeom prst="roundRect">
            <a:avLst>
              <a:gd name="adj" fmla="val 70527"/>
            </a:avLst>
          </a:prstGeom>
          <a:solidFill>
            <a:srgbClr val="007EBD"/>
          </a:solidFill>
          <a:ln/>
        </p:spPr>
      </p:sp>
      <p:sp>
        <p:nvSpPr>
          <p:cNvPr id="16" name="Shape 13"/>
          <p:cNvSpPr/>
          <p:nvPr/>
        </p:nvSpPr>
        <p:spPr>
          <a:xfrm>
            <a:off x="10141625" y="2323981"/>
            <a:ext cx="460534" cy="460534"/>
          </a:xfrm>
          <a:prstGeom prst="roundRect">
            <a:avLst>
              <a:gd name="adj" fmla="val 198552"/>
            </a:avLst>
          </a:prstGeom>
          <a:solidFill>
            <a:srgbClr val="007EBD"/>
          </a:solidFill>
          <a:ln/>
        </p:spPr>
      </p:sp>
      <p:sp>
        <p:nvSpPr>
          <p:cNvPr id="17" name="Text 14"/>
          <p:cNvSpPr/>
          <p:nvPr/>
        </p:nvSpPr>
        <p:spPr>
          <a:xfrm>
            <a:off x="10279737" y="2439114"/>
            <a:ext cx="18419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550825" y="2938105"/>
            <a:ext cx="20152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View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550825" y="3261241"/>
            <a:ext cx="5642134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Contém todas as interfaces gráficas desenvolvidas em Java Swing. Captura eventos do usuário e exibe os dados de forma visual e intuitiva.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1260991" y="4440198"/>
            <a:ext cx="5994797" cy="1319093"/>
          </a:xfrm>
          <a:prstGeom prst="roundRect">
            <a:avLst>
              <a:gd name="adj" fmla="val 831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1260991" y="4417338"/>
            <a:ext cx="5994797" cy="91440"/>
          </a:xfrm>
          <a:prstGeom prst="roundRect">
            <a:avLst>
              <a:gd name="adj" fmla="val 70527"/>
            </a:avLst>
          </a:prstGeom>
          <a:solidFill>
            <a:srgbClr val="007EBD"/>
          </a:solidFill>
          <a:ln/>
        </p:spPr>
      </p:sp>
      <p:sp>
        <p:nvSpPr>
          <p:cNvPr id="22" name="Shape 19"/>
          <p:cNvSpPr/>
          <p:nvPr/>
        </p:nvSpPr>
        <p:spPr>
          <a:xfrm>
            <a:off x="4028123" y="4209931"/>
            <a:ext cx="460534" cy="460534"/>
          </a:xfrm>
          <a:prstGeom prst="roundRect">
            <a:avLst>
              <a:gd name="adj" fmla="val 198552"/>
            </a:avLst>
          </a:prstGeom>
          <a:solidFill>
            <a:srgbClr val="007EBD"/>
          </a:solidFill>
          <a:ln/>
        </p:spPr>
      </p:sp>
      <p:sp>
        <p:nvSpPr>
          <p:cNvPr id="23" name="Text 20"/>
          <p:cNvSpPr/>
          <p:nvPr/>
        </p:nvSpPr>
        <p:spPr>
          <a:xfrm>
            <a:off x="4166235" y="4325064"/>
            <a:ext cx="18419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1437323" y="4824055"/>
            <a:ext cx="20152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Controller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1437323" y="5147191"/>
            <a:ext cx="5642134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Orquestra a lógica de entrada da View e manipula os dados através dos Repositories. Atua como intermediário entre interface e dados.</a:t>
            </a:r>
            <a:endParaRPr lang="en-US" sz="1200" dirty="0"/>
          </a:p>
        </p:txBody>
      </p:sp>
      <p:sp>
        <p:nvSpPr>
          <p:cNvPr id="26" name="Shape 23"/>
          <p:cNvSpPr/>
          <p:nvPr/>
        </p:nvSpPr>
        <p:spPr>
          <a:xfrm>
            <a:off x="7374493" y="4440198"/>
            <a:ext cx="5994797" cy="1319093"/>
          </a:xfrm>
          <a:prstGeom prst="roundRect">
            <a:avLst>
              <a:gd name="adj" fmla="val 831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7374493" y="4417338"/>
            <a:ext cx="5994797" cy="91440"/>
          </a:xfrm>
          <a:prstGeom prst="roundRect">
            <a:avLst>
              <a:gd name="adj" fmla="val 70527"/>
            </a:avLst>
          </a:prstGeom>
          <a:solidFill>
            <a:srgbClr val="007EBD"/>
          </a:solidFill>
          <a:ln/>
        </p:spPr>
      </p:sp>
      <p:sp>
        <p:nvSpPr>
          <p:cNvPr id="28" name="Shape 25"/>
          <p:cNvSpPr/>
          <p:nvPr/>
        </p:nvSpPr>
        <p:spPr>
          <a:xfrm>
            <a:off x="10141625" y="4209931"/>
            <a:ext cx="460534" cy="460534"/>
          </a:xfrm>
          <a:prstGeom prst="roundRect">
            <a:avLst>
              <a:gd name="adj" fmla="val 198552"/>
            </a:avLst>
          </a:prstGeom>
          <a:solidFill>
            <a:srgbClr val="007EBD"/>
          </a:solidFill>
          <a:ln/>
        </p:spPr>
      </p:sp>
      <p:sp>
        <p:nvSpPr>
          <p:cNvPr id="29" name="Text 26"/>
          <p:cNvSpPr/>
          <p:nvPr/>
        </p:nvSpPr>
        <p:spPr>
          <a:xfrm>
            <a:off x="10279737" y="4325064"/>
            <a:ext cx="18419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450" dirty="0"/>
          </a:p>
        </p:txBody>
      </p:sp>
      <p:sp>
        <p:nvSpPr>
          <p:cNvPr id="30" name="Text 27"/>
          <p:cNvSpPr/>
          <p:nvPr/>
        </p:nvSpPr>
        <p:spPr>
          <a:xfrm>
            <a:off x="7550825" y="4824055"/>
            <a:ext cx="201525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Repository</a:t>
            </a:r>
            <a:endParaRPr lang="en-US" sz="1550" dirty="0"/>
          </a:p>
        </p:txBody>
      </p:sp>
      <p:sp>
        <p:nvSpPr>
          <p:cNvPr id="31" name="Text 28"/>
          <p:cNvSpPr/>
          <p:nvPr/>
        </p:nvSpPr>
        <p:spPr>
          <a:xfrm>
            <a:off x="7550825" y="5147191"/>
            <a:ext cx="5642134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Camada de persistência responsável pelo armazenamento em memória. Gerencia operações de consulta, inserção, atualização e remoção de dados.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1260991" y="5937409"/>
            <a:ext cx="2071449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Tecnologias Utilizadas</a:t>
            </a:r>
            <a:endParaRPr lang="en-US" sz="1550" dirty="0"/>
          </a:p>
        </p:txBody>
      </p:sp>
      <p:sp>
        <p:nvSpPr>
          <p:cNvPr id="33" name="Text 30"/>
          <p:cNvSpPr/>
          <p:nvPr/>
        </p:nvSpPr>
        <p:spPr>
          <a:xfrm>
            <a:off x="1260991" y="6474262"/>
            <a:ext cx="5866805" cy="435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Linguagem: Java</a:t>
            </a:r>
            <a:endParaRPr lang="en-US" sz="120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Interface: Java Swing</a:t>
            </a:r>
            <a:endParaRPr lang="en-US" sz="1200" dirty="0"/>
          </a:p>
        </p:txBody>
      </p:sp>
      <p:sp>
        <p:nvSpPr>
          <p:cNvPr id="34" name="Text 31"/>
          <p:cNvSpPr/>
          <p:nvPr/>
        </p:nvSpPr>
        <p:spPr>
          <a:xfrm>
            <a:off x="7509986" y="6474262"/>
            <a:ext cx="5866805" cy="653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Persistência: Repository</a:t>
            </a:r>
            <a:endParaRPr lang="en-US" sz="120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Modelagem: UML</a:t>
            </a:r>
            <a:endParaRPr lang="en-US" sz="120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Versionamento: Git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6833"/>
            <a:ext cx="767548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Justificativa da Escolha do Tema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93790" y="3235762"/>
            <a:ext cx="4215289" cy="595313"/>
          </a:xfrm>
          <a:prstGeom prst="roundRect">
            <a:avLst>
              <a:gd name="adj" fmla="val 48008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752606" y="334732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992148" y="4029432"/>
            <a:ext cx="2854762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Relevância e Atualidade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92148" y="4474131"/>
            <a:ext cx="38185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consumo de conteúdo digital está em constante crescimento, tornando a biblioteca digital um exemplo prático e relevante.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235762"/>
            <a:ext cx="4215408" cy="595313"/>
          </a:xfrm>
          <a:prstGeom prst="roundRect">
            <a:avLst>
              <a:gd name="adj" fmla="val 48008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66253" y="334732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405795" y="4029432"/>
            <a:ext cx="3174683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Familiaridade do Conceito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405795" y="4474131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conceito de biblioteca facilita o entendimento dos requisitos do sistema.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3235762"/>
            <a:ext cx="4215289" cy="595313"/>
          </a:xfrm>
          <a:prstGeom prst="roundRect">
            <a:avLst>
              <a:gd name="adj" fmla="val 48008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580019" y="334732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9819561" y="402943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Aplicação Prática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819561" y="4474131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projeto serve como uma forma de aplicação prática de conceitos de programação.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41252"/>
            <a:ext cx="1741289" cy="373142"/>
          </a:xfrm>
          <a:prstGeom prst="roundRect">
            <a:avLst>
              <a:gd name="adj" fmla="val 17872"/>
            </a:avLst>
          </a:prstGeom>
          <a:solidFill>
            <a:srgbClr val="CCEE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500783"/>
            <a:ext cx="150316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893689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Recursos do Sistema</a:t>
            </a:r>
            <a:endParaRPr lang="en-US" sz="4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2617"/>
            <a:ext cx="891540" cy="8915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33337" y="2842617"/>
            <a:ext cx="1935123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Sistema de Autenticação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933337" y="3612952"/>
            <a:ext cx="1935123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seguro com diferentes níveis de acesso, separando permissões entre usuários comuns e administradores para garantir segurança e controle.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67" y="2842617"/>
            <a:ext cx="891540" cy="8915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6014" y="2842617"/>
            <a:ext cx="1935123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Painéis Personalizados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256014" y="3612952"/>
            <a:ext cx="1935123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tipo de usuário possui uma interface adaptada às suas necessidades, com funcionalidades específicas para exploração ou gestão do acervo.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2842617"/>
            <a:ext cx="891540" cy="8915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578691" y="2842617"/>
            <a:ext cx="1935123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Busca Avançada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8578691" y="3287316"/>
            <a:ext cx="193512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busca em tempo real com filtros múltiplos, permitindo localizar obras por título, autor, gênero ou qualquer termo relacionado.</a:t>
            </a:r>
            <a:endParaRPr lang="en-US" sz="15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821" y="2842617"/>
            <a:ext cx="891659" cy="89165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901488" y="2842617"/>
            <a:ext cx="1935123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Gestão de Acervo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11901488" y="3612952"/>
            <a:ext cx="1935123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Ferramentas completas para cadastrar, editar e remover livros, incluindo todos os metadados necessários como capa, sinopse e informações bibliográficas.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89121"/>
            <a:ext cx="786979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Modelagem do sistema com UML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61292"/>
            <a:ext cx="7497842" cy="56558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93818" y="3062883"/>
            <a:ext cx="425029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Relacionamentos</a:t>
            </a:r>
            <a:endParaRPr lang="en-US" sz="4100" dirty="0"/>
          </a:p>
        </p:txBody>
      </p:sp>
      <p:sp>
        <p:nvSpPr>
          <p:cNvPr id="5" name="Text 2"/>
          <p:cNvSpPr/>
          <p:nvPr/>
        </p:nvSpPr>
        <p:spPr>
          <a:xfrm>
            <a:off x="9593818" y="3912513"/>
            <a:ext cx="4250293" cy="158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Administrador → Administrador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Livro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Administrador → Administrador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Usuário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Usuário → Usuário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favorita/acessa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Livro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593818" y="5678901"/>
            <a:ext cx="42502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32215"/>
            <a:ext cx="1218486" cy="373142"/>
          </a:xfrm>
          <a:prstGeom prst="roundRect">
            <a:avLst>
              <a:gd name="adj" fmla="val 17872"/>
            </a:avLst>
          </a:prstGeom>
          <a:solidFill>
            <a:srgbClr val="CCEE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591747"/>
            <a:ext cx="98036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NAVEGAÇÃO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98465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 Inicial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793790" y="29335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Tela Inicial funciona como o ponto de entrada principal do sistema, atuando como um roteador que direciona os usuários para as áreas apropriadas conforme seu perfil.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91903"/>
            <a:ext cx="4347567" cy="7937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2148" y="478405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Função Principal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92148" y="5228749"/>
            <a:ext cx="395085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 a navegação inicial disponibilizando quatro opções de acesso: login ou cadastro para usuários e login ou cadastro para administradores.</a:t>
            </a:r>
            <a:endParaRPr lang="en-US" sz="15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791903"/>
            <a:ext cx="4347567" cy="7937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9715" y="478405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Estrutura Técnica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339715" y="5228749"/>
            <a:ext cx="395085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Não possui Controller próprio, atuando como seletor de fluxo. Cada botão dispara eventos que criam instâncias das telas apropriadas.</a:t>
            </a:r>
            <a:endParaRPr lang="en-US" sz="15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791903"/>
            <a:ext cx="4347567" cy="79379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87282" y="4784050"/>
            <a:ext cx="279558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Experiência do Usuário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9687282" y="5228749"/>
            <a:ext cx="395085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limpa e objetiva que permite escolha rápida do tipo de acesso desejado, servindo como ponte antes da autenticação no sistema.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29295" y="396597"/>
            <a:ext cx="233588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 Inicial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9295" y="852130"/>
            <a:ext cx="6172676" cy="69107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23352" y="838081"/>
            <a:ext cx="1085136" cy="13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0334" y="585668"/>
            <a:ext cx="1336596" cy="358259"/>
          </a:xfrm>
          <a:prstGeom prst="roundRect">
            <a:avLst>
              <a:gd name="adj" fmla="val 18062"/>
            </a:avLst>
          </a:prstGeom>
          <a:solidFill>
            <a:srgbClr val="CCEEFF"/>
          </a:solidFill>
          <a:ln/>
        </p:spPr>
      </p:sp>
      <p:sp>
        <p:nvSpPr>
          <p:cNvPr id="3" name="Text 1"/>
          <p:cNvSpPr/>
          <p:nvPr/>
        </p:nvSpPr>
        <p:spPr>
          <a:xfrm>
            <a:off x="885825" y="643414"/>
            <a:ext cx="1105614" cy="242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AUTENICAÇÃO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70334" y="1018580"/>
            <a:ext cx="5055394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Telas de Login</a:t>
            </a:r>
            <a:endParaRPr lang="en-US" sz="3950" dirty="0"/>
          </a:p>
        </p:txBody>
      </p:sp>
      <p:sp>
        <p:nvSpPr>
          <p:cNvPr id="5" name="Text 3"/>
          <p:cNvSpPr/>
          <p:nvPr/>
        </p:nvSpPr>
        <p:spPr>
          <a:xfrm>
            <a:off x="770334" y="1930718"/>
            <a:ext cx="13089731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sistema implementa controle de acesso através de telas de login específicas para cada perfil, garantindo separação clara de permissões e segurança na autenticação.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70334" y="2934891"/>
            <a:ext cx="303323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Login de Usuário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70334" y="3500914"/>
            <a:ext cx="6309955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que usuários previamente cadastrados realizem autenticação informando email e senha. A interface utiliza campos de texto padrão e JPasswordField para captura segura das credenciais.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70334" y="4883468"/>
            <a:ext cx="630995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Características: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70334" y="5355193"/>
            <a:ext cx="6309955" cy="91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Validação de email e senha contra o banco de dados</a:t>
            </a:r>
            <a:endParaRPr lang="en-US" sz="15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Mensagens de erro claras em caso de credenciais inválidas</a:t>
            </a:r>
            <a:endParaRPr lang="en-US" sz="15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Redirecionamento para Tela Principal do Usuário após sucesso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70334" y="6303203"/>
            <a:ext cx="6309955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sistema compara as credenciais fornecidas com os dados armazenados e, se válidas, passa o objeto do usuário autenticado para a próxima tela.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557730" y="2934891"/>
            <a:ext cx="333577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Login de Administrador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7557730" y="3500914"/>
            <a:ext cx="6309955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Segue padrão similar ao login de usuário, mas com redirecionamento específico para a interface administrativa. Garante que apenas administradores autorizados acessem funcionalidades privilegiadas.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57730" y="4579858"/>
            <a:ext cx="630995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Características: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557730" y="5051584"/>
            <a:ext cx="6309955" cy="91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idêntica ao login de usuário mantendo consistência</a:t>
            </a:r>
            <a:endParaRPr lang="en-US" sz="15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Acesso exclusivo às ferramentas de gestão do sistema</a:t>
            </a:r>
            <a:endParaRPr lang="en-US" sz="15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Abertura da Tela Principal do Administrador após autenticação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57730" y="6130426"/>
            <a:ext cx="6309955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separação entre perfis ocorre desde a autenticação, direcionando cada tipo de usuário para interfaces com permissões adequadas ao seu nível de acesso.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2026-02-09T22:32:04Z</dcterms:created>
  <dcterms:modified xsi:type="dcterms:W3CDTF">2026-02-09T22:32:04Z</dcterms:modified>
</cp:coreProperties>
</file>